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85" r:id="rId5"/>
    <p:sldId id="297" r:id="rId6"/>
    <p:sldId id="303" r:id="rId7"/>
    <p:sldId id="308" r:id="rId8"/>
    <p:sldId id="304" r:id="rId9"/>
    <p:sldId id="305" r:id="rId10"/>
    <p:sldId id="306" r:id="rId11"/>
    <p:sldId id="307" r:id="rId12"/>
    <p:sldId id="310" r:id="rId13"/>
    <p:sldId id="311" r:id="rId14"/>
    <p:sldId id="314" r:id="rId15"/>
    <p:sldId id="315" r:id="rId16"/>
    <p:sldId id="313" r:id="rId17"/>
    <p:sldId id="316" r:id="rId18"/>
    <p:sldId id="323" r:id="rId19"/>
    <p:sldId id="317" r:id="rId20"/>
    <p:sldId id="318" r:id="rId21"/>
    <p:sldId id="324" r:id="rId22"/>
    <p:sldId id="325" r:id="rId23"/>
    <p:sldId id="319" r:id="rId24"/>
    <p:sldId id="320" r:id="rId25"/>
    <p:sldId id="321" r:id="rId26"/>
    <p:sldId id="322" r:id="rId27"/>
    <p:sldId id="260" r:id="rId28"/>
    <p:sldId id="29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40" userDrawn="1">
          <p15:clr>
            <a:srgbClr val="A4A3A4"/>
          </p15:clr>
        </p15:guide>
        <p15:guide id="4" pos="40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2D2-PC" initials="R" lastIdx="1" clrIdx="0">
    <p:extLst>
      <p:ext uri="{19B8F6BF-5375-455C-9EA6-DF929625EA0E}">
        <p15:presenceInfo xmlns:p15="http://schemas.microsoft.com/office/powerpoint/2012/main" userId="R2D2-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052"/>
    <a:srgbClr val="C83737"/>
    <a:srgbClr val="0E2C8E"/>
    <a:srgbClr val="FFFF99"/>
    <a:srgbClr val="306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7" autoAdjust="0"/>
    <p:restoredTop sz="93615" autoAdjust="0"/>
  </p:normalViewPr>
  <p:slideViewPr>
    <p:cSldViewPr snapToGrid="0" showGuides="1">
      <p:cViewPr varScale="1">
        <p:scale>
          <a:sx n="69" d="100"/>
          <a:sy n="69" d="100"/>
        </p:scale>
        <p:origin x="738" y="60"/>
      </p:cViewPr>
      <p:guideLst>
        <p:guide orient="horz" pos="2160"/>
        <p:guide pos="3840"/>
        <p:guide pos="3940"/>
        <p:guide pos="40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2" d="100"/>
          <a:sy n="92" d="100"/>
        </p:scale>
        <p:origin x="373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15T06:34:03.564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1/15/2019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1/15/2019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7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78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51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238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97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79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63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654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956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596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14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868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698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130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10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916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09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25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21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04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92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72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21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71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1/15/2019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11" name="Picture 10" title="Ribbon tab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Picture Placeholder 2" title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1/15/2019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1/15/2019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1/15/2019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1/15/2019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t>Click to edit Master title style</a:t>
            </a:r>
          </a:p>
        </p:txBody>
      </p:sp>
      <p:sp>
        <p:nvSpPr>
          <p:cNvPr id="11" name="Picture Placeholder 10" title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Click to edit Master subtitle style</a:t>
            </a:r>
          </a:p>
        </p:txBody>
      </p:sp>
      <p:pic>
        <p:nvPicPr>
          <p:cNvPr id="10" name="Picture 9" title="Ribbon tab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1/15/2019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7" name="Picture 6" title="Ribbon tab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1/15/2019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1/15/2019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1/15/2019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1/15/2019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1/15/2019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trello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mailto:iki.jocic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van.jocic@pmf.edu.rs" TargetMode="Externa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OUwhjnooyF8&amp;t=104s" TargetMode="External"/><Relationship Id="rId5" Type="http://schemas.openxmlformats.org/officeDocument/2006/relationships/hyperlink" Target="https://www.youtube.com/channel/UCRcOkXoOrU6sN1yCz20VmQw" TargetMode="External"/><Relationship Id="rId4" Type="http://schemas.openxmlformats.org/officeDocument/2006/relationships/hyperlink" Target="https://www.youtube.com/watch?v=zzwovrD0vM4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tecomp@ni.ac.rs" TargetMode="Externa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0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DAF3FC04-2F8F-4A6C-911B-C1F6F2D71B3A}"/>
              </a:ext>
            </a:extLst>
          </p:cNvPr>
          <p:cNvSpPr>
            <a:spLocks noChangeAspect="1"/>
          </p:cNvSpPr>
          <p:nvPr/>
        </p:nvSpPr>
        <p:spPr>
          <a:xfrm>
            <a:off x="10619444" y="5291575"/>
            <a:ext cx="1476000" cy="1476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0D60ECE-8986-45DC-B7FE-EC7699B4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38829" cy="5840278"/>
          </a:xfrm>
          <a:custGeom>
            <a:avLst/>
            <a:gdLst>
              <a:gd name="connsiteX0" fmla="*/ 0 w 5438829"/>
              <a:gd name="connsiteY0" fmla="*/ 0 h 5840278"/>
              <a:gd name="connsiteX1" fmla="*/ 4466700 w 5438829"/>
              <a:gd name="connsiteY1" fmla="*/ 0 h 5840278"/>
              <a:gd name="connsiteX2" fmla="*/ 4652178 w 5438829"/>
              <a:gd name="connsiteY2" fmla="*/ 204077 h 5840278"/>
              <a:gd name="connsiteX3" fmla="*/ 5438829 w 5438829"/>
              <a:gd name="connsiteY3" fmla="*/ 2395363 h 5840278"/>
              <a:gd name="connsiteX4" fmla="*/ 1993914 w 5438829"/>
              <a:gd name="connsiteY4" fmla="*/ 5840278 h 5840278"/>
              <a:gd name="connsiteX5" fmla="*/ 67829 w 5438829"/>
              <a:gd name="connsiteY5" fmla="*/ 5251941 h 5840278"/>
              <a:gd name="connsiteX6" fmla="*/ 0 w 5438829"/>
              <a:gd name="connsiteY6" fmla="*/ 5201220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829" h="5840278">
                <a:moveTo>
                  <a:pt x="0" y="0"/>
                </a:moveTo>
                <a:lnTo>
                  <a:pt x="4466700" y="0"/>
                </a:lnTo>
                <a:lnTo>
                  <a:pt x="4652178" y="204077"/>
                </a:lnTo>
                <a:cubicBezTo>
                  <a:pt x="5143616" y="799562"/>
                  <a:pt x="5438829" y="1562987"/>
                  <a:pt x="5438829" y="2395363"/>
                </a:cubicBezTo>
                <a:cubicBezTo>
                  <a:pt x="5438829" y="4297937"/>
                  <a:pt x="3896488" y="5840278"/>
                  <a:pt x="1993914" y="5840278"/>
                </a:cubicBezTo>
                <a:cubicBezTo>
                  <a:pt x="1280449" y="5840278"/>
                  <a:pt x="617641" y="5623387"/>
                  <a:pt x="67829" y="5251941"/>
                </a:cubicBezTo>
                <a:lnTo>
                  <a:pt x="0" y="520122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6964194-5878-40D2-8EC0-DDC58387F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69134" cy="5654940"/>
          </a:xfrm>
          <a:custGeom>
            <a:avLst/>
            <a:gdLst>
              <a:gd name="connsiteX0" fmla="*/ 0 w 5269134"/>
              <a:gd name="connsiteY0" fmla="*/ 0 h 5654940"/>
              <a:gd name="connsiteX1" fmla="*/ 4227767 w 5269134"/>
              <a:gd name="connsiteY1" fmla="*/ 0 h 5654940"/>
              <a:gd name="connsiteX2" fmla="*/ 4312042 w 5269134"/>
              <a:gd name="connsiteY2" fmla="*/ 76595 h 5654940"/>
              <a:gd name="connsiteX3" fmla="*/ 5269134 w 5269134"/>
              <a:gd name="connsiteY3" fmla="*/ 2387221 h 5654940"/>
              <a:gd name="connsiteX4" fmla="*/ 2001415 w 5269134"/>
              <a:gd name="connsiteY4" fmla="*/ 5654940 h 5654940"/>
              <a:gd name="connsiteX5" fmla="*/ 198928 w 5269134"/>
              <a:gd name="connsiteY5" fmla="*/ 5113274 h 5654940"/>
              <a:gd name="connsiteX6" fmla="*/ 0 w 5269134"/>
              <a:gd name="connsiteY6" fmla="*/ 4969563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9134" h="5654940">
                <a:moveTo>
                  <a:pt x="0" y="0"/>
                </a:moveTo>
                <a:lnTo>
                  <a:pt x="4227767" y="0"/>
                </a:lnTo>
                <a:lnTo>
                  <a:pt x="4312042" y="76595"/>
                </a:lnTo>
                <a:cubicBezTo>
                  <a:pt x="4903383" y="667936"/>
                  <a:pt x="5269134" y="1484866"/>
                  <a:pt x="5269134" y="2387221"/>
                </a:cubicBezTo>
                <a:cubicBezTo>
                  <a:pt x="5269134" y="4191932"/>
                  <a:pt x="3806126" y="5654940"/>
                  <a:pt x="2001415" y="5654940"/>
                </a:cubicBezTo>
                <a:cubicBezTo>
                  <a:pt x="1335223" y="5654940"/>
                  <a:pt x="715593" y="5455584"/>
                  <a:pt x="198928" y="5113274"/>
                </a:cubicBezTo>
                <a:lnTo>
                  <a:pt x="0" y="49695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78DD9D5-30D5-42E8-B8CA-AA4231EA652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4453" b="14453"/>
          <a:stretch>
            <a:fillRect/>
          </a:stretch>
        </p:blipFill>
        <p:spPr>
          <a:xfrm>
            <a:off x="0" y="-140506"/>
            <a:ext cx="5075258" cy="36082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BD6507-2FD4-459C-970F-5AAA236AA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256" y="2934524"/>
            <a:ext cx="4275166" cy="122219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941855A-AB1F-466C-BD7C-497BFF25B12D}"/>
              </a:ext>
            </a:extLst>
          </p:cNvPr>
          <p:cNvSpPr/>
          <p:nvPr/>
        </p:nvSpPr>
        <p:spPr>
          <a:xfrm>
            <a:off x="5244953" y="23149"/>
            <a:ext cx="63415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mbria" panose="02040503050406030204" pitchFamily="18" charset="0"/>
              </a:rPr>
              <a:t>Strengthening Teaching Competences</a:t>
            </a:r>
            <a:r>
              <a:rPr lang="sr-Latn-R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mbria" panose="02040503050406030204" pitchFamily="18" charset="0"/>
              </a:rPr>
              <a:t> </a:t>
            </a:r>
            <a:b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mbria" panose="02040503050406030204" pitchFamily="18" charset="0"/>
              </a:rPr>
            </a:b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mbria" panose="02040503050406030204" pitchFamily="18" charset="0"/>
              </a:rPr>
              <a:t>in Higher Education </a:t>
            </a:r>
            <a:br>
              <a:rPr lang="sr-Latn-R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mbria" panose="02040503050406030204" pitchFamily="18" charset="0"/>
              </a:rPr>
            </a:b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mbria" panose="02040503050406030204" pitchFamily="18" charset="0"/>
              </a:rPr>
              <a:t>in Natural and Mathematical Sciences</a:t>
            </a:r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27179AD6-9947-4AC1-9A7C-CD2C1ACDE48B}"/>
              </a:ext>
            </a:extLst>
          </p:cNvPr>
          <p:cNvSpPr txBox="1">
            <a:spLocks/>
          </p:cNvSpPr>
          <p:nvPr/>
        </p:nvSpPr>
        <p:spPr>
          <a:xfrm>
            <a:off x="5568803" y="1794218"/>
            <a:ext cx="6629515" cy="24581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sz="3600" b="1" spc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Project Website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sz="3600" b="1" spc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and Project Management Application</a:t>
            </a:r>
            <a:endParaRPr lang="en-US" sz="3600" spc="800" dirty="0">
              <a:solidFill>
                <a:srgbClr val="FFFF99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Subtitle 6">
            <a:extLst>
              <a:ext uri="{FF2B5EF4-FFF2-40B4-BE49-F238E27FC236}">
                <a16:creationId xmlns:a16="http://schemas.microsoft.com/office/drawing/2014/main" id="{182B96D8-6CBA-44C2-BC16-CED0DC7264FD}"/>
              </a:ext>
            </a:extLst>
          </p:cNvPr>
          <p:cNvSpPr txBox="1">
            <a:spLocks/>
          </p:cNvSpPr>
          <p:nvPr/>
        </p:nvSpPr>
        <p:spPr>
          <a:xfrm>
            <a:off x="4895690" y="4478609"/>
            <a:ext cx="6257925" cy="14518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100000"/>
              </a:lnSpc>
              <a:spcBef>
                <a:spcPts val="1000"/>
              </a:spcBef>
              <a:buClr>
                <a:srgbClr val="353535"/>
              </a:buClr>
            </a:pPr>
            <a:r>
              <a:rPr lang="en-US" sz="4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mbria" panose="02040503050406030204" pitchFamily="18" charset="0"/>
              </a:rPr>
              <a:t>Ivan </a:t>
            </a:r>
            <a:r>
              <a:rPr lang="en-US" sz="40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mbria" panose="02040503050406030204" pitchFamily="18" charset="0"/>
              </a:rPr>
              <a:t>Jocic</a:t>
            </a:r>
            <a:endParaRPr lang="sr-Cyrl-RS" sz="40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Cambria" panose="02040503050406030204" pitchFamily="18" charset="0"/>
            </a:endParaRPr>
          </a:p>
          <a:p>
            <a:pPr defTabSz="457200">
              <a:lnSpc>
                <a:spcPct val="100000"/>
              </a:lnSpc>
              <a:spcBef>
                <a:spcPts val="1000"/>
              </a:spcBef>
              <a:buClr>
                <a:srgbClr val="353535"/>
              </a:buClr>
            </a:pPr>
            <a:r>
              <a:rPr lang="sr-Latn-RS" sz="2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mbria" panose="02040503050406030204" pitchFamily="18" charset="0"/>
              </a:rPr>
              <a:t>University </a:t>
            </a:r>
            <a:r>
              <a:rPr lang="en-US" sz="2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mbria" panose="02040503050406030204" pitchFamily="18" charset="0"/>
              </a:rPr>
              <a:t>of</a:t>
            </a:r>
            <a:r>
              <a:rPr lang="sr-Latn-RS" sz="2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mbria" panose="02040503050406030204" pitchFamily="18" charset="0"/>
              </a:rPr>
              <a:t> Niš, Serbia</a:t>
            </a:r>
            <a:endParaRPr lang="en-US" sz="28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Cambria" panose="020405030504060302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3317E9-CFDE-4D27-83C9-0D6AA2608E41}"/>
              </a:ext>
            </a:extLst>
          </p:cNvPr>
          <p:cNvSpPr/>
          <p:nvPr/>
        </p:nvSpPr>
        <p:spPr>
          <a:xfrm>
            <a:off x="163231" y="6271599"/>
            <a:ext cx="85763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buClr>
                <a:schemeClr val="accent1"/>
              </a:buClr>
            </a:pP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mbria" panose="02040503050406030204" pitchFamily="18" charset="0"/>
              </a:rPr>
              <a:t>Kick-off Meeting, Ni</a:t>
            </a:r>
            <a:r>
              <a:rPr lang="sr-Latn-R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mbria" panose="02040503050406030204" pitchFamily="18" charset="0"/>
              </a:rPr>
              <a:t>š, January 15-17, 2019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A9C02E-D6F5-41F7-BDC1-201DDDE75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475" y="5282475"/>
            <a:ext cx="1512000" cy="1512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72430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67000"/>
                <a:lumOff val="33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Trello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5D7CF1-03C3-4FC2-B1EE-070D59BC1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6979" y="76200"/>
            <a:ext cx="3475021" cy="670618"/>
          </a:xfrm>
          <a:prstGeom prst="rect">
            <a:avLst/>
          </a:prstGeom>
        </p:spPr>
      </p:pic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1C297EFE-9786-4191-AEB0-004D02C56D0A}"/>
              </a:ext>
            </a:extLst>
          </p:cNvPr>
          <p:cNvSpPr txBox="1">
            <a:spLocks/>
          </p:cNvSpPr>
          <p:nvPr/>
        </p:nvSpPr>
        <p:spPr>
          <a:xfrm>
            <a:off x="805541" y="1576582"/>
            <a:ext cx="10620019" cy="2939948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1130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Web based project management tool</a:t>
            </a:r>
          </a:p>
          <a:p>
            <a:r>
              <a:rPr lang="en-US" sz="2800" dirty="0">
                <a:solidFill>
                  <a:srgbClr val="1130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hlinkClick r:id="rId4"/>
              </a:rPr>
              <a:t>https://trello.com/</a:t>
            </a:r>
            <a:endParaRPr lang="en-US" sz="2800" dirty="0">
              <a:solidFill>
                <a:srgbClr val="1130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2800" dirty="0">
                <a:solidFill>
                  <a:srgbClr val="1130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Helps to stay organized and on track</a:t>
            </a:r>
          </a:p>
          <a:p>
            <a:pPr marL="0" indent="0">
              <a:buNone/>
            </a:pPr>
            <a:endParaRPr lang="en-US" sz="2800" dirty="0">
              <a:solidFill>
                <a:srgbClr val="1130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sz="1800" dirty="0">
              <a:solidFill>
                <a:srgbClr val="1130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E2D65BD6-8AC0-40E7-A186-28B8EDF72EA1}"/>
              </a:ext>
            </a:extLst>
          </p:cNvPr>
          <p:cNvSpPr txBox="1">
            <a:spLocks/>
          </p:cNvSpPr>
          <p:nvPr/>
        </p:nvSpPr>
        <p:spPr>
          <a:xfrm>
            <a:off x="766440" y="3721814"/>
            <a:ext cx="10620019" cy="2939948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1130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We </a:t>
            </a:r>
            <a:r>
              <a:rPr lang="en-US" sz="2800" dirty="0" err="1">
                <a:solidFill>
                  <a:srgbClr val="1130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choosed</a:t>
            </a:r>
            <a:r>
              <a:rPr lang="en-US" sz="2800" dirty="0">
                <a:solidFill>
                  <a:srgbClr val="1130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Trello </a:t>
            </a:r>
            <a:r>
              <a:rPr lang="en-US" sz="2800" dirty="0" err="1">
                <a:solidFill>
                  <a:srgbClr val="1130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‘cause</a:t>
            </a:r>
            <a:r>
              <a:rPr lang="en-US" sz="2800" dirty="0">
                <a:solidFill>
                  <a:srgbClr val="1130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it’s:</a:t>
            </a:r>
          </a:p>
          <a:p>
            <a:pPr lvl="1"/>
            <a:r>
              <a:rPr lang="en-US" sz="2400" dirty="0">
                <a:solidFill>
                  <a:srgbClr val="1130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Simple to configure</a:t>
            </a:r>
          </a:p>
          <a:p>
            <a:pPr lvl="1"/>
            <a:r>
              <a:rPr lang="en-US" sz="2400" dirty="0">
                <a:solidFill>
                  <a:srgbClr val="1130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Simple to use – novice friendly, no overkill</a:t>
            </a:r>
          </a:p>
          <a:p>
            <a:pPr lvl="1"/>
            <a:r>
              <a:rPr lang="en-US" sz="2400" dirty="0">
                <a:solidFill>
                  <a:srgbClr val="1130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Flexible</a:t>
            </a:r>
          </a:p>
          <a:p>
            <a:pPr lvl="1"/>
            <a:r>
              <a:rPr lang="en-US" sz="2400" dirty="0">
                <a:solidFill>
                  <a:srgbClr val="1130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Visual representation of our work progress</a:t>
            </a:r>
          </a:p>
          <a:p>
            <a:pPr lvl="1"/>
            <a:endParaRPr lang="en-US" sz="2400" dirty="0">
              <a:solidFill>
                <a:srgbClr val="1130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n-US" sz="2800" dirty="0">
              <a:solidFill>
                <a:srgbClr val="1130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dirty="0">
              <a:solidFill>
                <a:srgbClr val="1130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sz="1800" dirty="0">
              <a:solidFill>
                <a:srgbClr val="1130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DF547CC-D8BC-4D0B-98C6-2EE7980F10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8172" y="4039602"/>
            <a:ext cx="3634155" cy="190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04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67000"/>
                <a:lumOff val="33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Trello - terminology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5D7CF1-03C3-4FC2-B1EE-070D59BC1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6979" y="76200"/>
            <a:ext cx="3475021" cy="6706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DF547CC-D8BC-4D0B-98C6-2EE7980F1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8172" y="4039602"/>
            <a:ext cx="3634155" cy="19027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8388F4-8FAA-4B98-A86B-B73C9AB3190D}"/>
              </a:ext>
            </a:extLst>
          </p:cNvPr>
          <p:cNvSpPr txBox="1"/>
          <p:nvPr/>
        </p:nvSpPr>
        <p:spPr>
          <a:xfrm>
            <a:off x="1376039" y="1544715"/>
            <a:ext cx="4645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Trello </a:t>
            </a:r>
            <a:r>
              <a:rPr lang="en-US" sz="2800" b="1" dirty="0" err="1">
                <a:latin typeface="Century Gothic" panose="020B0502020202020204" pitchFamily="34" charset="0"/>
              </a:rPr>
              <a:t>organisational</a:t>
            </a:r>
            <a:r>
              <a:rPr lang="en-US" sz="2800" b="1" dirty="0">
                <a:latin typeface="Century Gothic" panose="020B0502020202020204" pitchFamily="34" charset="0"/>
              </a:rPr>
              <a:t> units:</a:t>
            </a:r>
          </a:p>
        </p:txBody>
      </p:sp>
    </p:spTree>
    <p:extLst>
      <p:ext uri="{BB962C8B-B14F-4D97-AF65-F5344CB8AC3E}">
        <p14:creationId xmlns:p14="http://schemas.microsoft.com/office/powerpoint/2010/main" val="30486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67000"/>
                <a:lumOff val="33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Trello - terminology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5D7CF1-03C3-4FC2-B1EE-070D59BC1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6979" y="76200"/>
            <a:ext cx="3475021" cy="6706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DF547CC-D8BC-4D0B-98C6-2EE7980F1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8172" y="4039602"/>
            <a:ext cx="3634155" cy="19027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8388F4-8FAA-4B98-A86B-B73C9AB3190D}"/>
              </a:ext>
            </a:extLst>
          </p:cNvPr>
          <p:cNvSpPr txBox="1"/>
          <p:nvPr/>
        </p:nvSpPr>
        <p:spPr>
          <a:xfrm>
            <a:off x="1376039" y="1544715"/>
            <a:ext cx="4645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Trello </a:t>
            </a:r>
            <a:r>
              <a:rPr lang="en-US" sz="2800" b="1" dirty="0" err="1">
                <a:latin typeface="Century Gothic" panose="020B0502020202020204" pitchFamily="34" charset="0"/>
              </a:rPr>
              <a:t>organisational</a:t>
            </a:r>
            <a:r>
              <a:rPr lang="en-US" sz="2800" b="1" dirty="0">
                <a:latin typeface="Century Gothic" panose="020B0502020202020204" pitchFamily="34" charset="0"/>
              </a:rPr>
              <a:t> units: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F8D2E9-DCF9-47D2-B6C3-59234DED39D1}"/>
              </a:ext>
            </a:extLst>
          </p:cNvPr>
          <p:cNvSpPr txBox="1"/>
          <p:nvPr/>
        </p:nvSpPr>
        <p:spPr>
          <a:xfrm>
            <a:off x="1579261" y="2344772"/>
            <a:ext cx="256352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entury Gothic" panose="020B0502020202020204" pitchFamily="34" charset="0"/>
              </a:rPr>
              <a:t>Team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entury Gothic" panose="020B0502020202020204" pitchFamily="34" charset="0"/>
              </a:rPr>
              <a:t>Board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entury Gothic" panose="020B0502020202020204" pitchFamily="34" charset="0"/>
              </a:rPr>
              <a:t>List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entury Gothic" panose="020B0502020202020204" pitchFamily="34" charset="0"/>
              </a:rPr>
              <a:t>Card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entury Gothic" panose="020B0502020202020204" pitchFamily="34" charset="0"/>
              </a:rPr>
              <a:t>+ Checklist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557BEE-1348-4F4B-B3A1-F7C683A13331}"/>
              </a:ext>
            </a:extLst>
          </p:cNvPr>
          <p:cNvSpPr txBox="1"/>
          <p:nvPr/>
        </p:nvSpPr>
        <p:spPr>
          <a:xfrm>
            <a:off x="1478271" y="5419122"/>
            <a:ext cx="4254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From largest to smallest</a:t>
            </a:r>
          </a:p>
        </p:txBody>
      </p:sp>
    </p:spTree>
    <p:extLst>
      <p:ext uri="{BB962C8B-B14F-4D97-AF65-F5344CB8AC3E}">
        <p14:creationId xmlns:p14="http://schemas.microsoft.com/office/powerpoint/2010/main" val="1271799822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67000"/>
                <a:lumOff val="33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Trello – </a:t>
            </a:r>
            <a:r>
              <a:rPr lang="en-US" sz="3200" b="1" dirty="0" err="1">
                <a:latin typeface="Century Gothic" panose="020B0502020202020204" pitchFamily="34" charset="0"/>
              </a:rPr>
              <a:t>corelation</a:t>
            </a:r>
            <a:r>
              <a:rPr lang="en-US" sz="3200" b="1" dirty="0">
                <a:latin typeface="Century Gothic" panose="020B0502020202020204" pitchFamily="34" charset="0"/>
              </a:rPr>
              <a:t> with project terminology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5D7CF1-03C3-4FC2-B1EE-070D59BC1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6979" y="76200"/>
            <a:ext cx="3475021" cy="670618"/>
          </a:xfrm>
          <a:prstGeom prst="rect">
            <a:avLst/>
          </a:prstGeom>
        </p:spPr>
      </p:pic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1C297EFE-9786-4191-AEB0-004D02C56D0A}"/>
              </a:ext>
            </a:extLst>
          </p:cNvPr>
          <p:cNvSpPr txBox="1">
            <a:spLocks/>
          </p:cNvSpPr>
          <p:nvPr/>
        </p:nvSpPr>
        <p:spPr>
          <a:xfrm>
            <a:off x="7094624" y="3271859"/>
            <a:ext cx="2566309" cy="661793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rgbClr val="1130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Packages</a:t>
            </a:r>
          </a:p>
          <a:p>
            <a:pPr marL="0" indent="0">
              <a:buNone/>
            </a:pPr>
            <a:endParaRPr lang="en-US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sz="1800" dirty="0">
              <a:solidFill>
                <a:srgbClr val="1130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744022E4-46B6-4ACF-9F72-0AB7F290C682}"/>
              </a:ext>
            </a:extLst>
          </p:cNvPr>
          <p:cNvSpPr/>
          <p:nvPr/>
        </p:nvSpPr>
        <p:spPr>
          <a:xfrm>
            <a:off x="4866461" y="3180307"/>
            <a:ext cx="1419225" cy="600075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95EFA4-327B-43C2-99C8-C98E79F5820F}"/>
              </a:ext>
            </a:extLst>
          </p:cNvPr>
          <p:cNvSpPr txBox="1"/>
          <p:nvPr/>
        </p:nvSpPr>
        <p:spPr>
          <a:xfrm>
            <a:off x="6955806" y="1438806"/>
            <a:ext cx="18614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Century Gothic" panose="020B0502020202020204" pitchFamily="34" charset="0"/>
              </a:rPr>
              <a:t>TeComp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77463F-81F6-4B1F-8851-2C7C3BB9120A}"/>
              </a:ext>
            </a:extLst>
          </p:cNvPr>
          <p:cNvSpPr txBox="1"/>
          <p:nvPr/>
        </p:nvSpPr>
        <p:spPr>
          <a:xfrm>
            <a:off x="2830087" y="1438807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Trello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4CA185B-F0A8-4C43-B430-E18A98AFB825}"/>
              </a:ext>
            </a:extLst>
          </p:cNvPr>
          <p:cNvCxnSpPr/>
          <p:nvPr/>
        </p:nvCxnSpPr>
        <p:spPr>
          <a:xfrm>
            <a:off x="1895475" y="2169871"/>
            <a:ext cx="782955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92E1BE95-1A22-400C-A178-50949FFDE67A}"/>
              </a:ext>
            </a:extLst>
          </p:cNvPr>
          <p:cNvSpPr txBox="1">
            <a:spLocks/>
          </p:cNvSpPr>
          <p:nvPr/>
        </p:nvSpPr>
        <p:spPr>
          <a:xfrm>
            <a:off x="2926609" y="3206429"/>
            <a:ext cx="2566309" cy="661793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rgbClr val="1130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Boards</a:t>
            </a:r>
          </a:p>
          <a:p>
            <a:pPr marL="0" indent="0">
              <a:buNone/>
            </a:pPr>
            <a:endParaRPr lang="en-US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sz="1800" dirty="0">
              <a:solidFill>
                <a:srgbClr val="1130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8700708A-A95B-4706-A920-ADF903D6432D}"/>
              </a:ext>
            </a:extLst>
          </p:cNvPr>
          <p:cNvSpPr txBox="1">
            <a:spLocks/>
          </p:cNvSpPr>
          <p:nvPr/>
        </p:nvSpPr>
        <p:spPr>
          <a:xfrm>
            <a:off x="3186503" y="4890066"/>
            <a:ext cx="1023259" cy="661793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rgbClr val="1130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</a:t>
            </a:r>
          </a:p>
          <a:p>
            <a:pPr marL="0" indent="0">
              <a:buNone/>
            </a:pPr>
            <a:endParaRPr lang="en-US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sz="1800" dirty="0">
              <a:solidFill>
                <a:srgbClr val="1130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Arrow: Left-Right 15">
            <a:extLst>
              <a:ext uri="{FF2B5EF4-FFF2-40B4-BE49-F238E27FC236}">
                <a16:creationId xmlns:a16="http://schemas.microsoft.com/office/drawing/2014/main" id="{8598DE5E-59E1-4816-8323-94F65BE401CB}"/>
              </a:ext>
            </a:extLst>
          </p:cNvPr>
          <p:cNvSpPr/>
          <p:nvPr/>
        </p:nvSpPr>
        <p:spPr>
          <a:xfrm>
            <a:off x="4866461" y="4868299"/>
            <a:ext cx="1419225" cy="600075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3">
            <a:extLst>
              <a:ext uri="{FF2B5EF4-FFF2-40B4-BE49-F238E27FC236}">
                <a16:creationId xmlns:a16="http://schemas.microsoft.com/office/drawing/2014/main" id="{29F3C0C7-6706-4E18-BF15-19C2D184FB93}"/>
              </a:ext>
            </a:extLst>
          </p:cNvPr>
          <p:cNvSpPr txBox="1">
            <a:spLocks/>
          </p:cNvSpPr>
          <p:nvPr/>
        </p:nvSpPr>
        <p:spPr>
          <a:xfrm>
            <a:off x="7094624" y="4871635"/>
            <a:ext cx="1023259" cy="661793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rgbClr val="1130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</a:t>
            </a:r>
          </a:p>
          <a:p>
            <a:pPr marL="0" indent="0">
              <a:buNone/>
            </a:pPr>
            <a:endParaRPr lang="en-US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sz="1800" dirty="0">
              <a:solidFill>
                <a:srgbClr val="1130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ontent Placeholder 13">
            <a:extLst>
              <a:ext uri="{FF2B5EF4-FFF2-40B4-BE49-F238E27FC236}">
                <a16:creationId xmlns:a16="http://schemas.microsoft.com/office/drawing/2014/main" id="{EA8101AF-619F-4FA5-B4D5-E4C36058F6B2}"/>
              </a:ext>
            </a:extLst>
          </p:cNvPr>
          <p:cNvSpPr txBox="1">
            <a:spLocks/>
          </p:cNvSpPr>
          <p:nvPr/>
        </p:nvSpPr>
        <p:spPr>
          <a:xfrm>
            <a:off x="3186504" y="4072453"/>
            <a:ext cx="1023259" cy="661793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rgbClr val="1130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Lists</a:t>
            </a:r>
          </a:p>
          <a:p>
            <a:pPr marL="0" indent="0">
              <a:buNone/>
            </a:pPr>
            <a:endParaRPr lang="en-US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sz="1800" dirty="0">
              <a:solidFill>
                <a:srgbClr val="1130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Arrow: Left-Right 18">
            <a:extLst>
              <a:ext uri="{FF2B5EF4-FFF2-40B4-BE49-F238E27FC236}">
                <a16:creationId xmlns:a16="http://schemas.microsoft.com/office/drawing/2014/main" id="{20673C1E-8CDB-42E1-813F-1B8DE42A8E46}"/>
              </a:ext>
            </a:extLst>
          </p:cNvPr>
          <p:cNvSpPr/>
          <p:nvPr/>
        </p:nvSpPr>
        <p:spPr>
          <a:xfrm>
            <a:off x="4866461" y="4048487"/>
            <a:ext cx="1419225" cy="600075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3">
            <a:extLst>
              <a:ext uri="{FF2B5EF4-FFF2-40B4-BE49-F238E27FC236}">
                <a16:creationId xmlns:a16="http://schemas.microsoft.com/office/drawing/2014/main" id="{94E44EF5-E487-4122-9D23-5035AFA7A110}"/>
              </a:ext>
            </a:extLst>
          </p:cNvPr>
          <p:cNvSpPr txBox="1">
            <a:spLocks/>
          </p:cNvSpPr>
          <p:nvPr/>
        </p:nvSpPr>
        <p:spPr>
          <a:xfrm>
            <a:off x="7110070" y="4110114"/>
            <a:ext cx="1707143" cy="661793"/>
          </a:xfrm>
          <a:prstGeom prst="rect">
            <a:avLst/>
          </a:prstGeom>
        </p:spPr>
        <p:txBody>
          <a:bodyPr vert="horz" lIns="0" tIns="45720" rIns="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rgbClr val="1130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 status</a:t>
            </a:r>
          </a:p>
          <a:p>
            <a:pPr marL="0" indent="0">
              <a:buNone/>
            </a:pPr>
            <a:endParaRPr lang="en-US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sz="1800" dirty="0">
              <a:solidFill>
                <a:srgbClr val="1130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AA7E7C14-E53E-42CB-AA58-27619ABB0C25}"/>
              </a:ext>
            </a:extLst>
          </p:cNvPr>
          <p:cNvSpPr txBox="1">
            <a:spLocks/>
          </p:cNvSpPr>
          <p:nvPr/>
        </p:nvSpPr>
        <p:spPr>
          <a:xfrm>
            <a:off x="1897221" y="5717019"/>
            <a:ext cx="3190903" cy="661793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rgbClr val="1130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Eventual subtasks</a:t>
            </a:r>
            <a:endParaRPr lang="en-US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sz="1800" dirty="0">
              <a:solidFill>
                <a:srgbClr val="1130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Arrow: Left-Right 21">
            <a:extLst>
              <a:ext uri="{FF2B5EF4-FFF2-40B4-BE49-F238E27FC236}">
                <a16:creationId xmlns:a16="http://schemas.microsoft.com/office/drawing/2014/main" id="{5CB64BEC-9E67-4B66-8D9E-357AE98F4D35}"/>
              </a:ext>
            </a:extLst>
          </p:cNvPr>
          <p:cNvSpPr/>
          <p:nvPr/>
        </p:nvSpPr>
        <p:spPr>
          <a:xfrm>
            <a:off x="4853800" y="5688111"/>
            <a:ext cx="1419225" cy="600075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13">
            <a:extLst>
              <a:ext uri="{FF2B5EF4-FFF2-40B4-BE49-F238E27FC236}">
                <a16:creationId xmlns:a16="http://schemas.microsoft.com/office/drawing/2014/main" id="{E3EBB56C-D8C1-427B-B92E-B59EDF3CA5D6}"/>
              </a:ext>
            </a:extLst>
          </p:cNvPr>
          <p:cNvSpPr txBox="1">
            <a:spLocks/>
          </p:cNvSpPr>
          <p:nvPr/>
        </p:nvSpPr>
        <p:spPr>
          <a:xfrm>
            <a:off x="7107377" y="5717019"/>
            <a:ext cx="1558263" cy="661793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rgbClr val="1130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Checklist</a:t>
            </a:r>
          </a:p>
          <a:p>
            <a:pPr marL="0" indent="0">
              <a:buNone/>
            </a:pPr>
            <a:endParaRPr lang="en-US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sz="1800" dirty="0">
              <a:solidFill>
                <a:srgbClr val="1130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Content Placeholder 13">
            <a:extLst>
              <a:ext uri="{FF2B5EF4-FFF2-40B4-BE49-F238E27FC236}">
                <a16:creationId xmlns:a16="http://schemas.microsoft.com/office/drawing/2014/main" id="{64C0A33C-7213-4377-94A1-07EF71EBE1C5}"/>
              </a:ext>
            </a:extLst>
          </p:cNvPr>
          <p:cNvSpPr txBox="1">
            <a:spLocks/>
          </p:cNvSpPr>
          <p:nvPr/>
        </p:nvSpPr>
        <p:spPr>
          <a:xfrm>
            <a:off x="7094625" y="2331346"/>
            <a:ext cx="2566309" cy="661793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rgbClr val="1130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teams</a:t>
            </a:r>
          </a:p>
          <a:p>
            <a:pPr marL="0" indent="0">
              <a:buNone/>
            </a:pPr>
            <a:endParaRPr lang="en-US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sz="1800" dirty="0">
              <a:solidFill>
                <a:srgbClr val="1130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Arrow: Left-Right 24">
            <a:extLst>
              <a:ext uri="{FF2B5EF4-FFF2-40B4-BE49-F238E27FC236}">
                <a16:creationId xmlns:a16="http://schemas.microsoft.com/office/drawing/2014/main" id="{AA699146-096D-4A7A-B8B8-390634554B4C}"/>
              </a:ext>
            </a:extLst>
          </p:cNvPr>
          <p:cNvSpPr/>
          <p:nvPr/>
        </p:nvSpPr>
        <p:spPr>
          <a:xfrm>
            <a:off x="4866461" y="2311940"/>
            <a:ext cx="1419225" cy="600075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13">
            <a:extLst>
              <a:ext uri="{FF2B5EF4-FFF2-40B4-BE49-F238E27FC236}">
                <a16:creationId xmlns:a16="http://schemas.microsoft.com/office/drawing/2014/main" id="{2A8408BD-8CB6-4E12-BAB2-DCDDA098CD4F}"/>
              </a:ext>
            </a:extLst>
          </p:cNvPr>
          <p:cNvSpPr txBox="1">
            <a:spLocks/>
          </p:cNvSpPr>
          <p:nvPr/>
        </p:nvSpPr>
        <p:spPr>
          <a:xfrm>
            <a:off x="2926610" y="2320156"/>
            <a:ext cx="2566309" cy="661793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rgbClr val="1130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</a:t>
            </a:r>
          </a:p>
          <a:p>
            <a:pPr marL="0" indent="0">
              <a:buNone/>
            </a:pPr>
            <a:endParaRPr lang="en-US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sz="1800" dirty="0">
              <a:solidFill>
                <a:srgbClr val="1130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174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67000"/>
                <a:lumOff val="33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Trello – team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5D7CF1-03C3-4FC2-B1EE-070D59BC1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6979" y="76200"/>
            <a:ext cx="3475021" cy="6706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EC03FC-B14D-47B9-AF0A-D7F8586048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899" y="1600566"/>
            <a:ext cx="9984329" cy="462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94683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67000"/>
                <a:lumOff val="33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Trello – team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5D7CF1-03C3-4FC2-B1EE-070D59BC1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6979" y="76200"/>
            <a:ext cx="3475021" cy="6706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EC03FC-B14D-47B9-AF0A-D7F8586048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8244" y="1600566"/>
            <a:ext cx="4480984" cy="20747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3F959F-702A-4B19-973D-2C04C9A80E84}"/>
              </a:ext>
            </a:extLst>
          </p:cNvPr>
          <p:cNvSpPr txBox="1"/>
          <p:nvPr/>
        </p:nvSpPr>
        <p:spPr>
          <a:xfrm>
            <a:off x="605622" y="1908666"/>
            <a:ext cx="3297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To avoid confusion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FFAE24-82AE-4B25-B1F7-3E7D041439A9}"/>
              </a:ext>
            </a:extLst>
          </p:cNvPr>
          <p:cNvSpPr txBox="1"/>
          <p:nvPr/>
        </p:nvSpPr>
        <p:spPr>
          <a:xfrm>
            <a:off x="605622" y="2830038"/>
            <a:ext cx="5672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Two persons from each university</a:t>
            </a:r>
          </a:p>
        </p:txBody>
      </p:sp>
    </p:spTree>
    <p:extLst>
      <p:ext uri="{BB962C8B-B14F-4D97-AF65-F5344CB8AC3E}">
        <p14:creationId xmlns:p14="http://schemas.microsoft.com/office/powerpoint/2010/main" val="14624350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67000"/>
                <a:lumOff val="33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Trello – boards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5D7CF1-03C3-4FC2-B1EE-070D59BC1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6979" y="76200"/>
            <a:ext cx="3475021" cy="6706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8302A9-6454-4E2C-AF92-C6B5DC82C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932" y="1641068"/>
            <a:ext cx="10303802" cy="493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5246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67000"/>
                <a:lumOff val="33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Trello – lists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5D7CF1-03C3-4FC2-B1EE-070D59BC1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6979" y="76200"/>
            <a:ext cx="3475021" cy="6706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F754A5-E9B5-4A6B-BEDE-A1A7695B2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232" y="1470172"/>
            <a:ext cx="10739535" cy="513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47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67000"/>
                <a:lumOff val="33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Trello – lists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5D7CF1-03C3-4FC2-B1EE-070D59BC1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6979" y="76200"/>
            <a:ext cx="3475021" cy="6706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F754A5-E9B5-4A6B-BEDE-A1A7695B2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6347" y="1470174"/>
            <a:ext cx="5169420" cy="24715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7CBD2C-61F2-498B-98EC-91ECC0D6393F}"/>
              </a:ext>
            </a:extLst>
          </p:cNvPr>
          <p:cNvSpPr txBox="1"/>
          <p:nvPr/>
        </p:nvSpPr>
        <p:spPr>
          <a:xfrm>
            <a:off x="392632" y="1588841"/>
            <a:ext cx="3266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Moving left to right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9758E1-DDA5-44E5-B68A-A13AAEF0A2EC}"/>
              </a:ext>
            </a:extLst>
          </p:cNvPr>
          <p:cNvSpPr txBox="1"/>
          <p:nvPr/>
        </p:nvSpPr>
        <p:spPr>
          <a:xfrm>
            <a:off x="392632" y="2355825"/>
            <a:ext cx="2552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Task Manager: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8FE57E-A75E-461B-B54A-4FA48C5CD697}"/>
              </a:ext>
            </a:extLst>
          </p:cNvPr>
          <p:cNvSpPr txBox="1"/>
          <p:nvPr/>
        </p:nvSpPr>
        <p:spPr>
          <a:xfrm>
            <a:off x="793607" y="2905780"/>
            <a:ext cx="5094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New &gt; In Progress &gt; In Review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8C3134-4EE5-40A3-8421-F92F587491A0}"/>
              </a:ext>
            </a:extLst>
          </p:cNvPr>
          <p:cNvSpPr txBox="1"/>
          <p:nvPr/>
        </p:nvSpPr>
        <p:spPr>
          <a:xfrm>
            <a:off x="400871" y="3583069"/>
            <a:ext cx="5073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Only General Project </a:t>
            </a:r>
            <a:r>
              <a:rPr lang="en-US" sz="2800" b="1" dirty="0" err="1"/>
              <a:t>Panager</a:t>
            </a:r>
            <a:r>
              <a:rPr lang="en-US" sz="2800" b="1" dirty="0"/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8B5C1B-6F0A-46FD-BCF2-3EBF78754400}"/>
              </a:ext>
            </a:extLst>
          </p:cNvPr>
          <p:cNvSpPr txBox="1"/>
          <p:nvPr/>
        </p:nvSpPr>
        <p:spPr>
          <a:xfrm>
            <a:off x="793607" y="4287093"/>
            <a:ext cx="4700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In Review &gt; Done &gt; Verified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E32A4DC-2E60-480D-AA20-4D1568379B9C}"/>
              </a:ext>
            </a:extLst>
          </p:cNvPr>
          <p:cNvSpPr/>
          <p:nvPr/>
        </p:nvSpPr>
        <p:spPr>
          <a:xfrm>
            <a:off x="7226423" y="2032986"/>
            <a:ext cx="1802167" cy="32283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007DAF68-B84E-44C9-B892-870F357AEC0C}"/>
              </a:ext>
            </a:extLst>
          </p:cNvPr>
          <p:cNvSpPr/>
          <p:nvPr/>
        </p:nvSpPr>
        <p:spPr>
          <a:xfrm>
            <a:off x="8716979" y="2431143"/>
            <a:ext cx="1802167" cy="32283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39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67000"/>
                <a:lumOff val="33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Trello – lists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5D7CF1-03C3-4FC2-B1EE-070D59BC1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6979" y="76200"/>
            <a:ext cx="3475021" cy="6706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F754A5-E9B5-4A6B-BEDE-A1A7695B2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6347" y="1470174"/>
            <a:ext cx="5169420" cy="24715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C47E83C-51E3-4087-A12C-6D21BD2EA91E}"/>
              </a:ext>
            </a:extLst>
          </p:cNvPr>
          <p:cNvSpPr txBox="1"/>
          <p:nvPr/>
        </p:nvSpPr>
        <p:spPr>
          <a:xfrm>
            <a:off x="1498463" y="1674674"/>
            <a:ext cx="341952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if (issue) {</a:t>
            </a:r>
          </a:p>
          <a:p>
            <a:r>
              <a:rPr lang="en-US" sz="3600" b="1" dirty="0"/>
              <a:t>	</a:t>
            </a:r>
            <a:r>
              <a:rPr lang="en-US" sz="3600" b="1" dirty="0" err="1"/>
              <a:t>move.left</a:t>
            </a:r>
            <a:r>
              <a:rPr lang="en-US" sz="3600" b="1" dirty="0"/>
              <a:t>();</a:t>
            </a:r>
          </a:p>
          <a:p>
            <a:r>
              <a:rPr lang="en-US" sz="3600" b="1" dirty="0"/>
              <a:t>}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C5969425-AAA7-41D7-A905-52A20250A79D}"/>
              </a:ext>
            </a:extLst>
          </p:cNvPr>
          <p:cNvSpPr/>
          <p:nvPr/>
        </p:nvSpPr>
        <p:spPr>
          <a:xfrm flipH="1">
            <a:off x="6622741" y="2032986"/>
            <a:ext cx="2290599" cy="322839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AAD27D-DEEE-430B-8B0C-1DD55134618D}"/>
              </a:ext>
            </a:extLst>
          </p:cNvPr>
          <p:cNvSpPr txBox="1"/>
          <p:nvPr/>
        </p:nvSpPr>
        <p:spPr>
          <a:xfrm>
            <a:off x="1455291" y="3930512"/>
            <a:ext cx="1768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Anyone</a:t>
            </a:r>
          </a:p>
        </p:txBody>
      </p:sp>
    </p:spTree>
    <p:extLst>
      <p:ext uri="{BB962C8B-B14F-4D97-AF65-F5344CB8AC3E}">
        <p14:creationId xmlns:p14="http://schemas.microsoft.com/office/powerpoint/2010/main" val="2183120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67000"/>
                <a:lumOff val="33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05542" y="266700"/>
            <a:ext cx="6387102" cy="85495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1130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Hello everyone!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91B43EC4-7D6F-44CA-82DD-103883D23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8827" y="4082142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6F2126-E716-4516-8886-09B45078B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9611" y="3685994"/>
            <a:ext cx="3162390" cy="31623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B25935F-A923-4E2B-A0E0-012F502AD4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0476" y="6102033"/>
            <a:ext cx="2657475" cy="7559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3A5C10-DAA5-45B0-BBFD-38BE58ED50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139" y="1476312"/>
            <a:ext cx="3238974" cy="2251482"/>
          </a:xfrm>
          <a:prstGeom prst="rect">
            <a:avLst/>
          </a:prstGeom>
        </p:spPr>
      </p:pic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344B9BA5-791D-4AF3-B46D-3D742FE64BE9}"/>
              </a:ext>
            </a:extLst>
          </p:cNvPr>
          <p:cNvSpPr txBox="1">
            <a:spLocks/>
          </p:cNvSpPr>
          <p:nvPr/>
        </p:nvSpPr>
        <p:spPr>
          <a:xfrm>
            <a:off x="2123140" y="3853589"/>
            <a:ext cx="4792565" cy="2519415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1130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Ivan </a:t>
            </a:r>
            <a:r>
              <a:rPr lang="en-US" sz="1800" b="1" dirty="0" err="1">
                <a:solidFill>
                  <a:srgbClr val="1130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Jocic</a:t>
            </a:r>
            <a:r>
              <a:rPr lang="en-US" sz="1800" b="1" dirty="0">
                <a:solidFill>
                  <a:srgbClr val="1130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(</a:t>
            </a:r>
            <a:r>
              <a:rPr lang="sr-Cyrl-RS" sz="1800" b="1" dirty="0">
                <a:solidFill>
                  <a:srgbClr val="1130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Иван Јоцић)</a:t>
            </a:r>
            <a:endParaRPr lang="en-US" sz="1800" b="1" dirty="0">
              <a:solidFill>
                <a:srgbClr val="1130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1800" dirty="0">
                <a:solidFill>
                  <a:srgbClr val="1130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IT specialist</a:t>
            </a:r>
          </a:p>
          <a:p>
            <a:r>
              <a:rPr 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ivan.jocic@pmf.edu.rs</a:t>
            </a:r>
            <a:endParaRPr lang="en-US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iki.jocic@gmail.com</a:t>
            </a:r>
            <a:endParaRPr lang="en-US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www.linkedin.com/in/ivanjocic</a:t>
            </a:r>
          </a:p>
          <a:p>
            <a:endParaRPr lang="en-US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800" dirty="0">
              <a:solidFill>
                <a:srgbClr val="1130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800" dirty="0">
              <a:solidFill>
                <a:srgbClr val="1130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0704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67000"/>
                <a:lumOff val="33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Trello – card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5D7CF1-03C3-4FC2-B1EE-070D59BC1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6979" y="76200"/>
            <a:ext cx="3475021" cy="6706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E9F8AD-C24A-4F73-8B28-64EB465D0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214" y="1483567"/>
            <a:ext cx="5569191" cy="515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793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67000"/>
                <a:lumOff val="33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Trello – card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5D7CF1-03C3-4FC2-B1EE-070D59BC1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6979" y="76200"/>
            <a:ext cx="3475021" cy="6706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E9F8AD-C24A-4F73-8B28-64EB465D0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214" y="1483567"/>
            <a:ext cx="5569191" cy="51504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21E300-7220-48E0-BA9A-33FF544D40FA}"/>
              </a:ext>
            </a:extLst>
          </p:cNvPr>
          <p:cNvSpPr txBox="1"/>
          <p:nvPr/>
        </p:nvSpPr>
        <p:spPr>
          <a:xfrm>
            <a:off x="9448800" y="2305615"/>
            <a:ext cx="24995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Task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Due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Description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Checklist (outcome)</a:t>
            </a:r>
          </a:p>
        </p:txBody>
      </p: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A6D318DA-FAB3-4D82-BA5A-4D77319A5905}"/>
              </a:ext>
            </a:extLst>
          </p:cNvPr>
          <p:cNvCxnSpPr/>
          <p:nvPr/>
        </p:nvCxnSpPr>
        <p:spPr>
          <a:xfrm rot="10800000">
            <a:off x="3666837" y="1745674"/>
            <a:ext cx="5661891" cy="785091"/>
          </a:xfrm>
          <a:prstGeom prst="curvedConnector3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9EEEB7B3-3546-49B9-92D4-85EF61EC4FEC}"/>
              </a:ext>
            </a:extLst>
          </p:cNvPr>
          <p:cNvCxnSpPr/>
          <p:nvPr/>
        </p:nvCxnSpPr>
        <p:spPr>
          <a:xfrm rot="10800000">
            <a:off x="3325091" y="2305616"/>
            <a:ext cx="5698836" cy="733149"/>
          </a:xfrm>
          <a:prstGeom prst="curvedConnector3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E6E442EB-5F54-4C83-9DAC-E2A8B99C046E}"/>
              </a:ext>
            </a:extLst>
          </p:cNvPr>
          <p:cNvCxnSpPr/>
          <p:nvPr/>
        </p:nvCxnSpPr>
        <p:spPr>
          <a:xfrm rot="10800000">
            <a:off x="3112656" y="2641601"/>
            <a:ext cx="6123373" cy="787399"/>
          </a:xfrm>
          <a:prstGeom prst="curvedConnector3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9B224592-6EF8-4CD9-BC6D-D2409BB55649}"/>
              </a:ext>
            </a:extLst>
          </p:cNvPr>
          <p:cNvCxnSpPr/>
          <p:nvPr/>
        </p:nvCxnSpPr>
        <p:spPr>
          <a:xfrm rot="10800000" flipV="1">
            <a:off x="2780145" y="3934714"/>
            <a:ext cx="6391564" cy="617669"/>
          </a:xfrm>
          <a:prstGeom prst="curvedConnector3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322000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67000"/>
                <a:lumOff val="33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Trello – card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5D7CF1-03C3-4FC2-B1EE-070D59BC1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6979" y="76200"/>
            <a:ext cx="3475021" cy="6706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05B949-120D-476D-A074-29C52FAC3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5767" y="2051327"/>
            <a:ext cx="7792537" cy="221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5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67000"/>
                <a:lumOff val="33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Trello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5D7CF1-03C3-4FC2-B1EE-070D59BC1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6979" y="76200"/>
            <a:ext cx="3475021" cy="6706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C86507-C9D8-4301-932C-827AEEBFC7EF}"/>
              </a:ext>
            </a:extLst>
          </p:cNvPr>
          <p:cNvSpPr txBox="1"/>
          <p:nvPr/>
        </p:nvSpPr>
        <p:spPr>
          <a:xfrm>
            <a:off x="1104900" y="1736436"/>
            <a:ext cx="421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Enough of theory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490F81-1784-4CD8-A538-C6B6AD6EFE73}"/>
              </a:ext>
            </a:extLst>
          </p:cNvPr>
          <p:cNvSpPr txBox="1"/>
          <p:nvPr/>
        </p:nvSpPr>
        <p:spPr>
          <a:xfrm>
            <a:off x="2780146" y="3325091"/>
            <a:ext cx="6216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Let us get our hands dirty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58B11F-5D0A-404D-9B89-73C774AAE9A3}"/>
              </a:ext>
            </a:extLst>
          </p:cNvPr>
          <p:cNvSpPr txBox="1"/>
          <p:nvPr/>
        </p:nvSpPr>
        <p:spPr>
          <a:xfrm>
            <a:off x="6095241" y="4978401"/>
            <a:ext cx="47652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Let’s try application</a:t>
            </a:r>
          </a:p>
        </p:txBody>
      </p:sp>
    </p:spTree>
    <p:extLst>
      <p:ext uri="{BB962C8B-B14F-4D97-AF65-F5344CB8AC3E}">
        <p14:creationId xmlns:p14="http://schemas.microsoft.com/office/powerpoint/2010/main" val="77158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67000"/>
                <a:lumOff val="33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1130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Further watching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0A2833-271E-42DF-B7FE-0B4A1DEF7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6979" y="76200"/>
            <a:ext cx="3475021" cy="6706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E864AC-96B2-4CF3-961C-9FC4354D5AA9}"/>
              </a:ext>
            </a:extLst>
          </p:cNvPr>
          <p:cNvSpPr txBox="1"/>
          <p:nvPr/>
        </p:nvSpPr>
        <p:spPr>
          <a:xfrm>
            <a:off x="1403927" y="2115127"/>
            <a:ext cx="1023389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https://www.youtube.com/watch?v=zzwovrD0vM4</a:t>
            </a:r>
            <a:endParaRPr lang="en-US" sz="2400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https://www.youtube.com/channel/UCRcOkXoOrU6sN1yCz20VmQw</a:t>
            </a:r>
            <a:endParaRPr lang="en-US" sz="2400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https://www.youtube.com/watch?v=OUwhjnooyF8&amp;t=104s</a:t>
            </a:r>
            <a:endParaRPr lang="en-US" sz="2400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67000"/>
                <a:lumOff val="33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05542" y="266700"/>
            <a:ext cx="6387102" cy="85495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1130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End…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05542" y="1576582"/>
            <a:ext cx="8727717" cy="1685519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 your system administrators on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</a:rPr>
              <a:t>System Administrator Appreciation Day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</a:rPr>
              <a:t>July 26, 2019 (last Friday in July)– 20th Annual</a:t>
            </a:r>
          </a:p>
          <a:p>
            <a:endParaRPr lang="en-US" b="1" dirty="0"/>
          </a:p>
          <a:p>
            <a:endParaRPr lang="en-US" dirty="0">
              <a:solidFill>
                <a:srgbClr val="1130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91B43EC4-7D6F-44CA-82DD-103883D23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8827" y="4082142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6F2126-E716-4516-8886-09B45078B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9611" y="3685994"/>
            <a:ext cx="3162390" cy="31623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B25935F-A923-4E2B-A0E0-012F502AD4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0476" y="6102033"/>
            <a:ext cx="2657475" cy="7559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FCEBE22-2263-4BE8-A1D9-B3849B1B1520}"/>
              </a:ext>
            </a:extLst>
          </p:cNvPr>
          <p:cNvSpPr/>
          <p:nvPr/>
        </p:nvSpPr>
        <p:spPr>
          <a:xfrm>
            <a:off x="1336463" y="3262103"/>
            <a:ext cx="91012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quiet people who make things running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44EDBB-A0F4-4E60-A2E5-0B5312B51F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0781" y="4169791"/>
            <a:ext cx="3368567" cy="222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755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67000"/>
                <a:lumOff val="33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1130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We’ll talk about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5D7CF1-03C3-4FC2-B1EE-070D59BC1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6979" y="76200"/>
            <a:ext cx="3475021" cy="670618"/>
          </a:xfrm>
          <a:prstGeom prst="rect">
            <a:avLst/>
          </a:prstGeom>
        </p:spPr>
      </p:pic>
      <p:sp>
        <p:nvSpPr>
          <p:cNvPr id="9" name="Content Placeholder 13">
            <a:extLst>
              <a:ext uri="{FF2B5EF4-FFF2-40B4-BE49-F238E27FC236}">
                <a16:creationId xmlns:a16="http://schemas.microsoft.com/office/drawing/2014/main" id="{23AD2284-BF7C-4B34-88B4-AB4B50BA79FB}"/>
              </a:ext>
            </a:extLst>
          </p:cNvPr>
          <p:cNvSpPr txBox="1">
            <a:spLocks/>
          </p:cNvSpPr>
          <p:nvPr/>
        </p:nvSpPr>
        <p:spPr>
          <a:xfrm>
            <a:off x="805542" y="1576582"/>
            <a:ext cx="7109733" cy="3181684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1130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Project web site</a:t>
            </a:r>
          </a:p>
          <a:p>
            <a:r>
              <a:rPr lang="en-US" sz="3200" dirty="0">
                <a:solidFill>
                  <a:srgbClr val="1130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Project management application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3337B4-EBEB-44AB-A619-C7D3A7AD14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900" y="3818685"/>
            <a:ext cx="3024844" cy="18791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013927-030E-4CED-B291-E530074273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1427" y="3795107"/>
            <a:ext cx="3634155" cy="190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5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67000"/>
                <a:lumOff val="33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www.tecomp.ni.ac.rs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5D7CF1-03C3-4FC2-B1EE-070D59BC1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6979" y="76200"/>
            <a:ext cx="3475021" cy="670618"/>
          </a:xfrm>
          <a:prstGeom prst="rect">
            <a:avLst/>
          </a:prstGeom>
        </p:spPr>
      </p:pic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37A9DC51-12B7-4984-B94C-BE2AB9414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1" y="1576582"/>
            <a:ext cx="10620019" cy="2939948"/>
          </a:xfrm>
        </p:spPr>
        <p:txBody>
          <a:bodyPr anchor="t">
            <a:normAutofit lnSpcReduction="10000"/>
          </a:bodyPr>
          <a:lstStyle/>
          <a:p>
            <a:r>
              <a:rPr lang="en-US" sz="2800" b="1" dirty="0" err="1">
                <a:solidFill>
                  <a:srgbClr val="1130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Wordpress</a:t>
            </a:r>
            <a:endParaRPr lang="en-US" sz="2800" b="1" dirty="0">
              <a:solidFill>
                <a:srgbClr val="1130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2800" b="1" dirty="0">
                <a:solidFill>
                  <a:srgbClr val="1130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Site structure follows the </a:t>
            </a:r>
            <a:r>
              <a:rPr lang="en-US" sz="2800" b="1" dirty="0" err="1">
                <a:solidFill>
                  <a:srgbClr val="1130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TeComp</a:t>
            </a:r>
            <a:r>
              <a:rPr lang="en-US" sz="2800" b="1" dirty="0">
                <a:solidFill>
                  <a:srgbClr val="1130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project logic:</a:t>
            </a:r>
          </a:p>
          <a:p>
            <a:pPr lvl="1"/>
            <a:r>
              <a:rPr lang="en-US" dirty="0">
                <a:solidFill>
                  <a:srgbClr val="1130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Summary, Objectives, Activities, Logical Framework Matrix, Work Packages, Project Partners, Project Teams</a:t>
            </a:r>
          </a:p>
          <a:p>
            <a:pPr lvl="1"/>
            <a:r>
              <a:rPr lang="en-US" dirty="0">
                <a:solidFill>
                  <a:srgbClr val="1130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Documents</a:t>
            </a:r>
          </a:p>
          <a:p>
            <a:pPr lvl="1"/>
            <a:r>
              <a:rPr lang="en-US" dirty="0">
                <a:solidFill>
                  <a:srgbClr val="1130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Events</a:t>
            </a:r>
          </a:p>
          <a:p>
            <a:pPr lvl="1"/>
            <a:r>
              <a:rPr lang="en-US" dirty="0">
                <a:solidFill>
                  <a:srgbClr val="1130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Dissemination</a:t>
            </a:r>
          </a:p>
          <a:p>
            <a:pPr lvl="1"/>
            <a:r>
              <a:rPr lang="en-US" dirty="0">
                <a:solidFill>
                  <a:srgbClr val="1130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News</a:t>
            </a:r>
          </a:p>
          <a:p>
            <a:pPr lvl="1"/>
            <a:r>
              <a:rPr lang="en-US" dirty="0">
                <a:solidFill>
                  <a:srgbClr val="1130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PMA (project management application – link to Trello)</a:t>
            </a:r>
          </a:p>
          <a:p>
            <a:pPr marL="0" indent="0">
              <a:buNone/>
            </a:pPr>
            <a:endParaRPr lang="en-US" sz="1800" dirty="0">
              <a:solidFill>
                <a:srgbClr val="1130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A595F-9FE3-41CD-8979-22E9D1E4F6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3039" y="4516530"/>
            <a:ext cx="7791450" cy="210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4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67000"/>
                <a:lumOff val="33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62346"/>
            <a:ext cx="9980682" cy="1096962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www.tecomp.ni.ac.rs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5D7CF1-03C3-4FC2-B1EE-070D59BC1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6979" y="76200"/>
            <a:ext cx="3475021" cy="670618"/>
          </a:xfrm>
          <a:prstGeom prst="rect">
            <a:avLst/>
          </a:prstGeom>
        </p:spPr>
      </p:pic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1C297EFE-9786-4191-AEB0-004D02C56D0A}"/>
              </a:ext>
            </a:extLst>
          </p:cNvPr>
          <p:cNvSpPr txBox="1">
            <a:spLocks/>
          </p:cNvSpPr>
          <p:nvPr/>
        </p:nvSpPr>
        <p:spPr>
          <a:xfrm>
            <a:off x="805541" y="1576582"/>
            <a:ext cx="10620019" cy="2939948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1130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Project</a:t>
            </a:r>
          </a:p>
          <a:p>
            <a:r>
              <a:rPr lang="en-US" sz="2800" dirty="0">
                <a:solidFill>
                  <a:srgbClr val="1130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Project Partners</a:t>
            </a:r>
          </a:p>
          <a:p>
            <a:r>
              <a:rPr lang="en-US" sz="2800" dirty="0">
                <a:solidFill>
                  <a:srgbClr val="1130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Project Teams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1800" dirty="0">
              <a:solidFill>
                <a:srgbClr val="1130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488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67000"/>
                <a:lumOff val="33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www.tecomp.ni.ac.rs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5D7CF1-03C3-4FC2-B1EE-070D59BC1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6979" y="76200"/>
            <a:ext cx="3475021" cy="670618"/>
          </a:xfrm>
          <a:prstGeom prst="rect">
            <a:avLst/>
          </a:prstGeom>
        </p:spPr>
      </p:pic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1C297EFE-9786-4191-AEB0-004D02C56D0A}"/>
              </a:ext>
            </a:extLst>
          </p:cNvPr>
          <p:cNvSpPr txBox="1">
            <a:spLocks/>
          </p:cNvSpPr>
          <p:nvPr/>
        </p:nvSpPr>
        <p:spPr>
          <a:xfrm>
            <a:off x="805541" y="1576582"/>
            <a:ext cx="10620019" cy="2939948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Project</a:t>
            </a:r>
          </a:p>
          <a:p>
            <a:r>
              <a:rPr lang="en-US" sz="2800" dirty="0">
                <a:solidFill>
                  <a:srgbClr val="1130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Project Partners</a:t>
            </a:r>
          </a:p>
          <a:p>
            <a:r>
              <a:rPr lang="en-US" sz="2800" dirty="0">
                <a:solidFill>
                  <a:srgbClr val="1130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Project Teams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1800" dirty="0">
              <a:solidFill>
                <a:srgbClr val="1130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5F8567-7BBA-40A3-BDCC-A15817BAF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2774" y="1423744"/>
            <a:ext cx="6210940" cy="3288381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841041-794C-43F7-A025-FD17722A53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1918" y="1758199"/>
            <a:ext cx="6210939" cy="34721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D19680-DD29-4A52-BC17-8C0600B504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440" y="2069559"/>
            <a:ext cx="6210939" cy="36090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582B8841-FADB-4B84-A305-6957D98654E9}"/>
              </a:ext>
            </a:extLst>
          </p:cNvPr>
          <p:cNvSpPr/>
          <p:nvPr/>
        </p:nvSpPr>
        <p:spPr>
          <a:xfrm rot="803512">
            <a:off x="2306609" y="1805825"/>
            <a:ext cx="1523122" cy="3147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6613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67000"/>
                <a:lumOff val="33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www.tecomp.ni.ac.rs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5D7CF1-03C3-4FC2-B1EE-070D59BC1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6979" y="76200"/>
            <a:ext cx="3475021" cy="670618"/>
          </a:xfrm>
          <a:prstGeom prst="rect">
            <a:avLst/>
          </a:prstGeom>
        </p:spPr>
      </p:pic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1C297EFE-9786-4191-AEB0-004D02C56D0A}"/>
              </a:ext>
            </a:extLst>
          </p:cNvPr>
          <p:cNvSpPr txBox="1">
            <a:spLocks/>
          </p:cNvSpPr>
          <p:nvPr/>
        </p:nvSpPr>
        <p:spPr>
          <a:xfrm>
            <a:off x="805541" y="1576582"/>
            <a:ext cx="10620019" cy="2939948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1130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Project</a:t>
            </a:r>
          </a:p>
          <a:p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Project Partners</a:t>
            </a:r>
          </a:p>
          <a:p>
            <a:r>
              <a:rPr lang="en-US" sz="2800" dirty="0">
                <a:solidFill>
                  <a:srgbClr val="1130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Project Teams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1800" dirty="0">
              <a:solidFill>
                <a:srgbClr val="1130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2D7001-A055-4F70-9479-F92424937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1910" y="1427294"/>
            <a:ext cx="2946350" cy="17824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FC30CF-0519-4E8B-B075-B6E80E5D92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9495" y="2115867"/>
            <a:ext cx="2967221" cy="17824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EF19B4-07BD-47F8-A5B6-93278C7F54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9853" y="2835539"/>
            <a:ext cx="2930290" cy="17565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F496F79-EC0B-4DDD-8216-AB1688B4B2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4585" y="3555815"/>
            <a:ext cx="2858724" cy="17200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C9BAD74-C86C-43FE-985A-29A4E738DE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2094" y="4270816"/>
            <a:ext cx="2858724" cy="17253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A977FCF-16EB-464A-A817-6D022A933E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62208" y="1429746"/>
            <a:ext cx="2812564" cy="16831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BFDD5DA-E87F-4378-A066-E7E8328EE8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45635" y="2115867"/>
            <a:ext cx="2790079" cy="16831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141CE99-6261-4857-8326-0E35C9DBE6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38863" y="2858921"/>
            <a:ext cx="2832831" cy="17097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FC80A08-C5EF-4291-8AE0-A1CA0E28B05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05126" y="3555815"/>
            <a:ext cx="2848658" cy="17200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7824830-D631-4567-829B-7A35E6C0BE5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46358" y="4275386"/>
            <a:ext cx="2791431" cy="16831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C59FC05-81FB-4517-8076-AEB0D41E742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74179" y="4959443"/>
            <a:ext cx="2856632" cy="17253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1" name="Arrow: Right 30">
            <a:extLst>
              <a:ext uri="{FF2B5EF4-FFF2-40B4-BE49-F238E27FC236}">
                <a16:creationId xmlns:a16="http://schemas.microsoft.com/office/drawing/2014/main" id="{0946D67F-2911-42DB-A825-90A21D144C97}"/>
              </a:ext>
            </a:extLst>
          </p:cNvPr>
          <p:cNvSpPr/>
          <p:nvPr/>
        </p:nvSpPr>
        <p:spPr>
          <a:xfrm rot="170503">
            <a:off x="3760618" y="2356510"/>
            <a:ext cx="1540644" cy="3147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3971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67000"/>
                <a:lumOff val="33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www.tecomp.ni.ac.rs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5D7CF1-03C3-4FC2-B1EE-070D59BC1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6979" y="76200"/>
            <a:ext cx="3475021" cy="670618"/>
          </a:xfrm>
          <a:prstGeom prst="rect">
            <a:avLst/>
          </a:prstGeom>
        </p:spPr>
      </p:pic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1C297EFE-9786-4191-AEB0-004D02C56D0A}"/>
              </a:ext>
            </a:extLst>
          </p:cNvPr>
          <p:cNvSpPr txBox="1">
            <a:spLocks/>
          </p:cNvSpPr>
          <p:nvPr/>
        </p:nvSpPr>
        <p:spPr>
          <a:xfrm>
            <a:off x="805541" y="1576582"/>
            <a:ext cx="10620019" cy="2939948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1130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Project</a:t>
            </a:r>
          </a:p>
          <a:p>
            <a:r>
              <a:rPr lang="en-US" sz="2800" dirty="0">
                <a:solidFill>
                  <a:srgbClr val="1130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Project Partners</a:t>
            </a:r>
          </a:p>
          <a:p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Project Teams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1800" dirty="0">
              <a:solidFill>
                <a:srgbClr val="1130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050750-0BCB-4AD2-83DC-EBC4E0B245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4119" y="1466823"/>
            <a:ext cx="6511506" cy="325757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3A9835A1-4AA7-4E01-9187-35E0B2B36510}"/>
              </a:ext>
            </a:extLst>
          </p:cNvPr>
          <p:cNvSpPr/>
          <p:nvPr/>
        </p:nvSpPr>
        <p:spPr>
          <a:xfrm rot="170503">
            <a:off x="3503210" y="2947563"/>
            <a:ext cx="1917708" cy="3147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8105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67000"/>
                <a:lumOff val="33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www.tecomp.ni.ac.rs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5D7CF1-03C3-4FC2-B1EE-070D59BC1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6979" y="76200"/>
            <a:ext cx="3475021" cy="670618"/>
          </a:xfrm>
          <a:prstGeom prst="rect">
            <a:avLst/>
          </a:prstGeom>
        </p:spPr>
      </p:pic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1C297EFE-9786-4191-AEB0-004D02C56D0A}"/>
              </a:ext>
            </a:extLst>
          </p:cNvPr>
          <p:cNvSpPr txBox="1">
            <a:spLocks/>
          </p:cNvSpPr>
          <p:nvPr/>
        </p:nvSpPr>
        <p:spPr>
          <a:xfrm>
            <a:off x="805541" y="1576582"/>
            <a:ext cx="10620019" cy="2939948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1130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Project</a:t>
            </a:r>
          </a:p>
          <a:p>
            <a:r>
              <a:rPr lang="en-US" sz="2800" dirty="0">
                <a:solidFill>
                  <a:srgbClr val="1130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Project Partners</a:t>
            </a:r>
          </a:p>
          <a:p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Project Teams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1800" dirty="0">
              <a:solidFill>
                <a:srgbClr val="1130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050750-0BCB-4AD2-83DC-EBC4E0B245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4119" y="1466823"/>
            <a:ext cx="6511506" cy="325757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3A9835A1-4AA7-4E01-9187-35E0B2B36510}"/>
              </a:ext>
            </a:extLst>
          </p:cNvPr>
          <p:cNvSpPr/>
          <p:nvPr/>
        </p:nvSpPr>
        <p:spPr>
          <a:xfrm rot="170503">
            <a:off x="3503210" y="2947563"/>
            <a:ext cx="1917708" cy="3147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387267-E38B-445B-AF76-4FBDAEF811ED}"/>
              </a:ext>
            </a:extLst>
          </p:cNvPr>
          <p:cNvSpPr txBox="1"/>
          <p:nvPr/>
        </p:nvSpPr>
        <p:spPr>
          <a:xfrm>
            <a:off x="361950" y="5743575"/>
            <a:ext cx="6657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Personal web presentation URL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6B0603-9401-401B-80C4-07FECA70A353}"/>
              </a:ext>
            </a:extLst>
          </p:cNvPr>
          <p:cNvSpPr txBox="1"/>
          <p:nvPr/>
        </p:nvSpPr>
        <p:spPr>
          <a:xfrm>
            <a:off x="8667750" y="5743575"/>
            <a:ext cx="3514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tecomp@ni.ac.rs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2766E28A-4480-45E9-B5BC-5FB6EB79BC7B}"/>
              </a:ext>
            </a:extLst>
          </p:cNvPr>
          <p:cNvSpPr/>
          <p:nvPr/>
        </p:nvSpPr>
        <p:spPr>
          <a:xfrm>
            <a:off x="7090567" y="5878569"/>
            <a:ext cx="1506541" cy="31478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cademic Literature 16x9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Grunge 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BAFF00-647E-4627-9B6C-A5CDC1F32200}">
  <ds:schemaRefs>
    <ds:schemaRef ds:uri="40262f94-9f35-4ac3-9a90-690165a166b7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a4f35948-e619-41b3-aa29-22878b09cfd2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DDC6030-8312-4894-9236-1E15DA4F39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00D5F3-AA73-4EC6-BCD9-0DC3E330E5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1200</TotalTime>
  <Words>480</Words>
  <Application>Microsoft Office PowerPoint</Application>
  <PresentationFormat>Widescreen</PresentationFormat>
  <Paragraphs>146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Century Gothic</vt:lpstr>
      <vt:lpstr>Euphemia</vt:lpstr>
      <vt:lpstr>Plantagenet Cherokee</vt:lpstr>
      <vt:lpstr>Wingdings</vt:lpstr>
      <vt:lpstr>Academic Literature 16x9</vt:lpstr>
      <vt:lpstr>PowerPoint Presentation</vt:lpstr>
      <vt:lpstr>Hello everyone!</vt:lpstr>
      <vt:lpstr>We’ll talk about</vt:lpstr>
      <vt:lpstr>www.tecomp.ni.ac.rs</vt:lpstr>
      <vt:lpstr>www.tecomp.ni.ac.rs</vt:lpstr>
      <vt:lpstr>www.tecomp.ni.ac.rs</vt:lpstr>
      <vt:lpstr>www.tecomp.ni.ac.rs</vt:lpstr>
      <vt:lpstr>www.tecomp.ni.ac.rs</vt:lpstr>
      <vt:lpstr>www.tecomp.ni.ac.rs</vt:lpstr>
      <vt:lpstr>Trello</vt:lpstr>
      <vt:lpstr>Trello - terminology</vt:lpstr>
      <vt:lpstr>Trello - terminology</vt:lpstr>
      <vt:lpstr>Trello – corelation with project terminology</vt:lpstr>
      <vt:lpstr>Trello – team</vt:lpstr>
      <vt:lpstr>Trello – team</vt:lpstr>
      <vt:lpstr>Trello – boards</vt:lpstr>
      <vt:lpstr>Trello – lists</vt:lpstr>
      <vt:lpstr>Trello – lists</vt:lpstr>
      <vt:lpstr>Trello – lists</vt:lpstr>
      <vt:lpstr>Trello – card</vt:lpstr>
      <vt:lpstr>Trello – card</vt:lpstr>
      <vt:lpstr>Trello – card</vt:lpstr>
      <vt:lpstr>Trello</vt:lpstr>
      <vt:lpstr>Further watching</vt:lpstr>
      <vt:lpstr>In the End…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Miroslav Ćirić</dc:creator>
  <cp:lastModifiedBy>R2D2-PC</cp:lastModifiedBy>
  <cp:revision>131</cp:revision>
  <dcterms:created xsi:type="dcterms:W3CDTF">2018-12-25T13:15:02Z</dcterms:created>
  <dcterms:modified xsi:type="dcterms:W3CDTF">2019-01-15T13:57:08Z</dcterms:modified>
</cp:coreProperties>
</file>